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6" r:id="rId2"/>
    <p:sldId id="259" r:id="rId3"/>
    <p:sldId id="277" r:id="rId4"/>
    <p:sldId id="290" r:id="rId5"/>
    <p:sldId id="291" r:id="rId6"/>
    <p:sldId id="292" r:id="rId7"/>
    <p:sldId id="324" r:id="rId8"/>
    <p:sldId id="262" r:id="rId9"/>
    <p:sldId id="325" r:id="rId10"/>
    <p:sldId id="293" r:id="rId11"/>
    <p:sldId id="264" r:id="rId12"/>
    <p:sldId id="294" r:id="rId13"/>
    <p:sldId id="319" r:id="rId14"/>
    <p:sldId id="321" r:id="rId15"/>
    <p:sldId id="322" r:id="rId16"/>
    <p:sldId id="273" r:id="rId17"/>
    <p:sldId id="316" r:id="rId18"/>
    <p:sldId id="295" r:id="rId19"/>
    <p:sldId id="326" r:id="rId20"/>
    <p:sldId id="274" r:id="rId21"/>
    <p:sldId id="327" r:id="rId22"/>
    <p:sldId id="328" r:id="rId23"/>
    <p:sldId id="330" r:id="rId24"/>
    <p:sldId id="329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23" r:id="rId37"/>
    <p:sldId id="270" r:id="rId38"/>
    <p:sldId id="314" r:id="rId39"/>
    <p:sldId id="265" r:id="rId40"/>
    <p:sldId id="288" r:id="rId41"/>
    <p:sldId id="27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729"/>
    <a:srgbClr val="E6EE84"/>
    <a:srgbClr val="A82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5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1FAB-E0D8-4DB6-AA86-2F84D8D22CEC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46518-7EF5-497F-8442-129A91CEE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48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8240B-37B8-4C15-92BF-1A4B3675897F}" type="slidenum">
              <a:rPr lang="en-US"/>
              <a:pPr/>
              <a:t>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7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333C-329B-45F3-9BA8-B48B0C972A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4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333C-329B-45F3-9BA8-B48B0C972A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22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8240B-37B8-4C15-92BF-1A4B3675897F}" type="slidenum">
              <a:rPr lang="en-US"/>
              <a:pPr/>
              <a:t>13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64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333C-329B-45F3-9BA8-B48B0C972A9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913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D00A-453D-472C-BD9D-0F5934785C01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16.xml"/><Relationship Id="rId3" Type="http://schemas.openxmlformats.org/officeDocument/2006/relationships/image" Target="../media/image15.png"/><Relationship Id="rId7" Type="http://schemas.openxmlformats.org/officeDocument/2006/relationships/slide" Target="slide28.xml"/><Relationship Id="rId12" Type="http://schemas.openxmlformats.org/officeDocument/2006/relationships/image" Target="../media/image21.png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5" Type="http://schemas.openxmlformats.org/officeDocument/2006/relationships/slide" Target="slide33.xml"/><Relationship Id="rId10" Type="http://schemas.openxmlformats.org/officeDocument/2006/relationships/slide" Target="slide31.xml"/><Relationship Id="rId4" Type="http://schemas.openxmlformats.org/officeDocument/2006/relationships/image" Target="../media/image18.png"/><Relationship Id="rId9" Type="http://schemas.openxmlformats.org/officeDocument/2006/relationships/slide" Target="slide30.xml"/><Relationship Id="rId14" Type="http://schemas.openxmlformats.org/officeDocument/2006/relationships/slide" Target="slide3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slide" Target="slide27.xml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5.jpe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slide" Target="slide27.xml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slide" Target="slide27.xml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slide" Target="slide27.xml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5.jpe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slide" Target="slide2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slide" Target="slide27.xml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slide" Target="slide27.xml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8"/>
          <p:cNvSpPr>
            <a:spLocks noChangeArrowheads="1" noChangeShapeType="1" noTextEdit="1"/>
          </p:cNvSpPr>
          <p:nvPr/>
        </p:nvSpPr>
        <p:spPr bwMode="auto">
          <a:xfrm>
            <a:off x="2019300" y="366779"/>
            <a:ext cx="5334000" cy="157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HỌC 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2895600"/>
            <a:ext cx="4038600" cy="4038600"/>
          </a:xfrm>
          <a:prstGeom prst="rect">
            <a:avLst/>
          </a:prstGeom>
        </p:spPr>
      </p:pic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0"/>
          <a:stretch/>
        </p:blipFill>
        <p:spPr bwMode="auto">
          <a:xfrm>
            <a:off x="44450" y="3810000"/>
            <a:ext cx="5853741" cy="27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6" y="1424521"/>
            <a:ext cx="767506" cy="723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7135" y="1800664"/>
            <a:ext cx="2595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 + 23         23 + 17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800601" y="1798819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17 . 23       23 . 17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063678" y="1779424"/>
            <a:ext cx="490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865345" y="1779424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091731" y="173820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874979" y="1760542"/>
            <a:ext cx="35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368635" y="2246868"/>
            <a:ext cx="358303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Giao hoán của phép cộng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4613" y="2621282"/>
            <a:ext cx="158729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 +  b = b  +  a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3476" y="2228671"/>
            <a:ext cx="35253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Giao hoán của phép nhân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28331" y="2608164"/>
            <a:ext cx="121219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. b = b . a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2852" y="3048858"/>
            <a:ext cx="384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(12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 28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+ 10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+ ( 28 + 10 )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526465" y="3045535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2597583" y="3048858"/>
            <a:ext cx="35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5342798" y="2988583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d) ( 5 . 6 ) . 3         5 . ( 6 . 3 )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649726" y="297265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6683389" y="2972659"/>
            <a:ext cx="35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368635" y="3549381"/>
            <a:ext cx="360226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kết hợp của phép cộng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4796337" y="3527920"/>
            <a:ext cx="353814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kết hợp của phép nhân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6556" y="3940422"/>
            <a:ext cx="25987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(a + b) + c = a + (b + c)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78572" y="3884400"/>
            <a:ext cx="234230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(a . b) . c = a . ( b . c)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5738" y="4707568"/>
            <a:ext cx="4112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e) 23 . (43 + 17)        23 . 43 +  23 . 17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2085953" y="470756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2134845" y="4707568"/>
            <a:ext cx="328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endParaRPr lang="en-US" sz="2000" b="1" dirty="0"/>
          </a:p>
        </p:txBody>
      </p:sp>
      <p:sp>
        <p:nvSpPr>
          <p:cNvPr id="31" name="Rectangle 30"/>
          <p:cNvSpPr/>
          <p:nvPr/>
        </p:nvSpPr>
        <p:spPr>
          <a:xfrm>
            <a:off x="518048" y="5103409"/>
            <a:ext cx="517962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nl-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Tính chất phân phối của phép nhân đối với phép cộng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37323" y="5469914"/>
            <a:ext cx="245291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. ( b + c ) = a . b + a . c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9083" y="1426028"/>
            <a:ext cx="207620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Giao hoán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2667" y="2821445"/>
            <a:ext cx="1864613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Kết hợp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99082" y="4340532"/>
            <a:ext cx="5179623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just"/>
            <a:r>
              <a:rPr lang="nl-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Tính chất phân phối của phép nhân đối với phép cộng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75841" y="914400"/>
            <a:ext cx="83823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8" name="Rectangle 12"/>
          <p:cNvSpPr txBox="1">
            <a:spLocks noChangeArrowheads="1"/>
          </p:cNvSpPr>
          <p:nvPr/>
        </p:nvSpPr>
        <p:spPr>
          <a:xfrm>
            <a:off x="76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155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00799 -0.1173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24844 4.44444E-6 C -0.3599 4.44444E-6 -0.4967 -0.01698 -0.4967 -0.03025 L -0.4967 -0.0605 " pathEditMode="relative" rAng="0" ptsTypes="AAAA">
                                      <p:cBhvr>
                                        <p:cTn id="1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4" y="-3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00244 -0.09514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769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5486 L -0.24462 0.05486 C -0.35712 0.05486 -0.4948 0.04514 -0.4948 0.0338 L -0.4948 0.0081 " pathEditMode="relative" rAng="0" ptsTypes="AAAA">
                                      <p:cBhvr>
                                        <p:cTn id="2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87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01944 -0.11135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5841" y="838200"/>
            <a:ext cx="83823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Rectangle 12"/>
          <p:cNvSpPr txBox="1">
            <a:spLocks noChangeArrowheads="1"/>
          </p:cNvSpPr>
          <p:nvPr/>
        </p:nvSpPr>
        <p:spPr>
          <a:xfrm>
            <a:off x="76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9" name="Picture 2" descr="child001 - 04 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-38099"/>
            <a:ext cx="1143000" cy="1116013"/>
          </a:xfrm>
          <a:prstGeom prst="rect">
            <a:avLst/>
          </a:prstGeom>
          <a:noFill/>
        </p:spPr>
      </p:pic>
      <p:pic>
        <p:nvPicPr>
          <p:cNvPr id="10" name="Picture 3" descr="child001 - 04 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4065" y="-76200"/>
            <a:ext cx="769937" cy="12192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788894" cy="8363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60938" y="1611868"/>
            <a:ext cx="207620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Giao hoán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5394" y="2000054"/>
            <a:ext cx="158729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 +  b = b  +  a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5395" y="2369386"/>
            <a:ext cx="121219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. b = b . a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0760" y="3141396"/>
            <a:ext cx="25987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(a + b) + c = a + (b + c)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09429" y="3554936"/>
            <a:ext cx="234230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(a . b) . c = a . ( b . c)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1127" y="4370502"/>
            <a:ext cx="245291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. ( b + c ) = a . b + a . c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0938" y="2770780"/>
            <a:ext cx="1864613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Kết hợp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2915" y="3971613"/>
            <a:ext cx="5179623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just"/>
            <a:r>
              <a:rPr lang="nl-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Tính chất phân phối của phép nhân đối với phép cộng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6800" y="4755679"/>
            <a:ext cx="3788217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just"/>
            <a:r>
              <a:rPr lang="nl-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Tính chất cộng với số 0, nhân với số 1: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89537" y="5126848"/>
            <a:ext cx="127791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 + 0 = a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89537" y="5459936"/>
            <a:ext cx="119776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 .  1 = a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09036" y="1465248"/>
            <a:ext cx="225414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chất: Sgk/ 14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VNI-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841" y="914400"/>
            <a:ext cx="83823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76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944917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 = 11 . ( 1 + 3 + 7 + 9) + 89 . (1 + 3 + 7 + 9)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-38099"/>
            <a:ext cx="1143000" cy="1116013"/>
          </a:xfrm>
          <a:prstGeom prst="rect">
            <a:avLst/>
          </a:prstGeom>
          <a:noFill/>
        </p:spPr>
      </p:pic>
      <p:pic>
        <p:nvPicPr>
          <p:cNvPr id="13" name="Picture 3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065" y="-76200"/>
            <a:ext cx="769937" cy="1219200"/>
          </a:xfrm>
          <a:prstGeom prst="rect">
            <a:avLst/>
          </a:prstGeom>
          <a:noFill/>
        </p:spPr>
      </p:pic>
      <p:sp>
        <p:nvSpPr>
          <p:cNvPr id="11" name="Pentagon 10"/>
          <p:cNvSpPr/>
          <p:nvPr/>
        </p:nvSpPr>
        <p:spPr>
          <a:xfrm>
            <a:off x="43608" y="1434589"/>
            <a:ext cx="1993900" cy="46877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Thực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hành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2 </a:t>
            </a:r>
            <a:endParaRPr lang="en-US" altLang="en-US" sz="2400" b="1" dirty="0">
              <a:solidFill>
                <a:srgbClr val="A8289F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3900" y="1407364"/>
            <a:ext cx="699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7260" y="24160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 = (1 + 3 + 7 + 9) . (11+ 89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7260" y="28871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 = 20 . 100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 = 2000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5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6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76200" y="1540386"/>
            <a:ext cx="9144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= 11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( 2001+ 2003+ 2007+ 2009) + 89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2001 + 2003 +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2007+ 2009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3844" name="Picture 52" descr="child001 - 04 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1"/>
            <a:ext cx="1143000" cy="1116013"/>
          </a:xfrm>
          <a:prstGeom prst="rect">
            <a:avLst/>
          </a:prstGeom>
          <a:noFill/>
        </p:spPr>
      </p:pic>
      <p:pic>
        <p:nvPicPr>
          <p:cNvPr id="33845" name="Picture 53" descr="child001 - 04 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769937" cy="12192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949656" y="206896"/>
            <a:ext cx="7056784" cy="936104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12500"/>
                <a:gd name="adj2" fmla="val 61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K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H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9933"/>
                </a:solidFill>
              </a:rPr>
              <a:t>Ở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C0066"/>
                </a:solidFill>
              </a:rPr>
              <a:t>I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Đ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66"/>
                </a:solidFill>
              </a:rPr>
              <a:t>Ộ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</a:rPr>
              <a:t>N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33CC"/>
                </a:solidFill>
              </a:rPr>
              <a:t>G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94200" y="1943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19431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loud Callout 10"/>
          <p:cNvSpPr/>
          <p:nvPr/>
        </p:nvSpPr>
        <p:spPr>
          <a:xfrm>
            <a:off x="-76200" y="3124200"/>
            <a:ext cx="4724400" cy="3124200"/>
          </a:xfrm>
          <a:prstGeom prst="cloudCallout">
            <a:avLst>
              <a:gd name="adj1" fmla="val -46346"/>
              <a:gd name="adj2" fmla="val 673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2677924"/>
            <a:ext cx="564853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T = (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2001+ 2003+ 2007+ 2009)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.  ( 11 + 89 )</a:t>
            </a:r>
            <a:endParaRPr lang="en-US" sz="2300" dirty="0"/>
          </a:p>
        </p:txBody>
      </p:sp>
      <p:sp>
        <p:nvSpPr>
          <p:cNvPr id="13" name="Rectangle 12"/>
          <p:cNvSpPr/>
          <p:nvPr/>
        </p:nvSpPr>
        <p:spPr>
          <a:xfrm>
            <a:off x="0" y="3251522"/>
            <a:ext cx="224080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T = 8020 .  100  </a:t>
            </a:r>
            <a:endParaRPr lang="en-US" sz="2300" dirty="0"/>
          </a:p>
        </p:txBody>
      </p:sp>
      <p:sp>
        <p:nvSpPr>
          <p:cNvPr id="14" name="Rectangle 13"/>
          <p:cNvSpPr/>
          <p:nvPr/>
        </p:nvSpPr>
        <p:spPr>
          <a:xfrm>
            <a:off x="0" y="3912022"/>
            <a:ext cx="165090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T = 802 000</a:t>
            </a:r>
            <a:endParaRPr lang="en-US" sz="2300" dirty="0"/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0" y="2045956"/>
            <a:ext cx="9144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= 11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2001 + 2003 +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2007+ 2009) + 89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2001 + 2003 + 2007 +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7292332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841" y="914400"/>
            <a:ext cx="83823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76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944917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 = 11 . ( 1 + 3 + 7 + 9) + 89 . (1 + 3 + 7 + 9)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-38099"/>
            <a:ext cx="1143000" cy="1116013"/>
          </a:xfrm>
          <a:prstGeom prst="rect">
            <a:avLst/>
          </a:prstGeom>
          <a:noFill/>
        </p:spPr>
      </p:pic>
      <p:pic>
        <p:nvPicPr>
          <p:cNvPr id="13" name="Picture 3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065" y="-76200"/>
            <a:ext cx="769937" cy="1219200"/>
          </a:xfrm>
          <a:prstGeom prst="rect">
            <a:avLst/>
          </a:prstGeom>
          <a:noFill/>
        </p:spPr>
      </p:pic>
      <p:sp>
        <p:nvSpPr>
          <p:cNvPr id="11" name="Pentagon 10"/>
          <p:cNvSpPr/>
          <p:nvPr/>
        </p:nvSpPr>
        <p:spPr>
          <a:xfrm>
            <a:off x="43608" y="1434589"/>
            <a:ext cx="1993900" cy="46877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Thực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hành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2 </a:t>
            </a:r>
            <a:endParaRPr lang="en-US" altLang="en-US" sz="2400" b="1" dirty="0">
              <a:solidFill>
                <a:srgbClr val="A8289F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3900" y="1407364"/>
            <a:ext cx="699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7260" y="24160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 = (1 + 3 + 7 + 9) . (11+ 89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7260" y="28599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 = 20 . 100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 = 2000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841" y="914400"/>
            <a:ext cx="83823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76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944917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 = 11 . ( 1 + 3 + 7 + 9) + 89 . (1 + 3 + 7 + 9)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-38099"/>
            <a:ext cx="1143000" cy="1116013"/>
          </a:xfrm>
          <a:prstGeom prst="rect">
            <a:avLst/>
          </a:prstGeom>
          <a:noFill/>
        </p:spPr>
      </p:pic>
      <p:pic>
        <p:nvPicPr>
          <p:cNvPr id="13" name="Picture 3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065" y="-76200"/>
            <a:ext cx="769937" cy="1219200"/>
          </a:xfrm>
          <a:prstGeom prst="rect">
            <a:avLst/>
          </a:prstGeom>
          <a:noFill/>
        </p:spPr>
      </p:pic>
      <p:sp>
        <p:nvSpPr>
          <p:cNvPr id="11" name="Pentagon 10"/>
          <p:cNvSpPr/>
          <p:nvPr/>
        </p:nvSpPr>
        <p:spPr>
          <a:xfrm>
            <a:off x="43608" y="1434589"/>
            <a:ext cx="1993900" cy="46877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Thực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hành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2 </a:t>
            </a:r>
            <a:endParaRPr lang="en-US" altLang="en-US" sz="2400" b="1" dirty="0">
              <a:solidFill>
                <a:srgbClr val="A8289F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3900" y="1407364"/>
            <a:ext cx="699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7260" y="24160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 = (1 + 3 + 7 + 9) . (11+ 89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7260" y="28599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 = 20 . 100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 = 2000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-38099"/>
            <a:ext cx="1143000" cy="1116013"/>
          </a:xfrm>
          <a:prstGeom prst="rect">
            <a:avLst/>
          </a:prstGeom>
          <a:noFill/>
        </p:spPr>
      </p:pic>
      <p:pic>
        <p:nvPicPr>
          <p:cNvPr id="5" name="Picture 3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065" y="-76200"/>
            <a:ext cx="769937" cy="121920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841" y="838200"/>
            <a:ext cx="4621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chia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76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371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200000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80000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20000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-38099"/>
            <a:ext cx="1143000" cy="1116013"/>
          </a:xfrm>
          <a:prstGeom prst="rect">
            <a:avLst/>
          </a:prstGeom>
          <a:noFill/>
        </p:spPr>
      </p:pic>
      <p:pic>
        <p:nvPicPr>
          <p:cNvPr id="12" name="Picture 3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065" y="-76200"/>
            <a:ext cx="769937" cy="12192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739030" cy="73903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28274"/>
              </p:ext>
            </p:extLst>
          </p:nvPr>
        </p:nvGraphicFramePr>
        <p:xfrm>
          <a:off x="304801" y="3908524"/>
          <a:ext cx="8196942" cy="219626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901753"/>
                <a:gridCol w="1343113"/>
                <a:gridCol w="1141734"/>
                <a:gridCol w="1947399"/>
                <a:gridCol w="1143000"/>
                <a:gridCol w="1719943"/>
              </a:tblGrid>
              <a:tr h="1273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35846" y="5494949"/>
            <a:ext cx="1018227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200 000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5496826"/>
            <a:ext cx="889987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80 000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4545" y="3973610"/>
            <a:ext cx="140082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9348" y="4291793"/>
            <a:ext cx="96051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9912" y="4297788"/>
            <a:ext cx="120417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94133" y="4291793"/>
            <a:ext cx="114005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6109" y="5293002"/>
            <a:ext cx="18180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 – 80 000 = 120 000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25381" y="5452276"/>
            <a:ext cx="81945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20 000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99774" y="4323391"/>
            <a:ext cx="181153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120 000 : 20 000 = 6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2000" y="2110630"/>
            <a:ext cx="234975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72400" y="1752600"/>
            <a:ext cx="122219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825381" y="2108132"/>
            <a:ext cx="1947019" cy="249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11754" y="3192768"/>
            <a:ext cx="3533082" cy="511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72633" y="3608118"/>
            <a:ext cx="2964048" cy="3379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133600" y="2825327"/>
            <a:ext cx="1642509" cy="2433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-38099"/>
            <a:ext cx="1143000" cy="1116013"/>
          </a:xfrm>
          <a:prstGeom prst="rect">
            <a:avLst/>
          </a:prstGeom>
          <a:noFill/>
        </p:spPr>
      </p:pic>
      <p:pic>
        <p:nvPicPr>
          <p:cNvPr id="5" name="Picture 3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065" y="-76200"/>
            <a:ext cx="769937" cy="121920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841" y="838200"/>
            <a:ext cx="4621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chia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76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371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200000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80000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20000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4249" y="4461808"/>
            <a:ext cx="5737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200 000 – 80 000 = 120 000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120 000 : 20 000 = 6 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-38099"/>
            <a:ext cx="1143000" cy="1116013"/>
          </a:xfrm>
          <a:prstGeom prst="rect">
            <a:avLst/>
          </a:prstGeom>
          <a:noFill/>
        </p:spPr>
      </p:pic>
      <p:pic>
        <p:nvPicPr>
          <p:cNvPr id="12" name="Picture 3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065" y="-76200"/>
            <a:ext cx="769937" cy="12192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739030" cy="7390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00400" y="3886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7829" y="2425102"/>
            <a:ext cx="6627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2460" y="3025404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a       -      b    =      x</a:t>
            </a:r>
          </a:p>
          <a:p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8160" y="341807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0260" y="341807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3260" y="341807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095884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482" y="1483969"/>
            <a:ext cx="8484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Ở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+ x = a;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7829" y="4121507"/>
            <a:ext cx="5801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a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64320" y="4628020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4220" y="4590567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a       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    b    =      x</a:t>
            </a:r>
          </a:p>
          <a:p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63720" y="49832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9620" y="498323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45020" y="4983235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17260" y="2999059"/>
            <a:ext cx="1774845" cy="461665"/>
            <a:chOff x="6231030" y="2096108"/>
            <a:chExt cx="1774845" cy="461665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2450355"/>
                </p:ext>
              </p:extLst>
            </p:nvPr>
          </p:nvGraphicFramePr>
          <p:xfrm>
            <a:off x="6714308" y="2143353"/>
            <a:ext cx="755753" cy="371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2" name="Equation" r:id="rId3" imgW="393529" imgH="190417" progId="Equation.DSMT4">
                    <p:embed/>
                  </p:oleObj>
                </mc:Choice>
                <mc:Fallback>
                  <p:oleObj name="Equation" r:id="rId3" imgW="39352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4308" y="2143353"/>
                          <a:ext cx="755753" cy="3712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6231030" y="2096108"/>
              <a:ext cx="1774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                 )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5841" y="838200"/>
            <a:ext cx="4621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chia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" name="Rectangle 12"/>
          <p:cNvSpPr txBox="1">
            <a:spLocks noChangeArrowheads="1"/>
          </p:cNvSpPr>
          <p:nvPr/>
        </p:nvSpPr>
        <p:spPr>
          <a:xfrm>
            <a:off x="76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23" name="Picture 2" descr="child001 - 04 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-38099"/>
            <a:ext cx="1143000" cy="1116013"/>
          </a:xfrm>
          <a:prstGeom prst="rect">
            <a:avLst/>
          </a:prstGeom>
          <a:noFill/>
        </p:spPr>
      </p:pic>
      <p:pic>
        <p:nvPicPr>
          <p:cNvPr id="24" name="Picture 3" descr="child001 - 04 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4065" y="-76200"/>
            <a:ext cx="769937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6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0" grpId="0"/>
      <p:bldP spid="11" grpId="0"/>
      <p:bldP spid="12" grpId="0"/>
      <p:bldP spid="5" grpId="0"/>
      <p:bldP spid="5" grpId="1"/>
      <p:bldP spid="17" grpId="0"/>
      <p:bldP spid="17" grpId="1"/>
      <p:bldP spid="19" grpId="0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5281" y="1656751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a       -      b    =      x</a:t>
            </a:r>
          </a:p>
          <a:p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794" y="214682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7637" y="217824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1111" y="220239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095884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48468" y="2914844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4130" y="289745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a       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    b    =      x</a:t>
            </a:r>
          </a:p>
          <a:p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6398" y="339390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0127" y="3367029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78795" y="3393902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498968" y="1740731"/>
            <a:ext cx="1774845" cy="461665"/>
            <a:chOff x="6231030" y="2096108"/>
            <a:chExt cx="1774845" cy="461665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6714308" y="2143353"/>
            <a:ext cx="755753" cy="371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1" name="Equation" r:id="rId3" imgW="393529" imgH="190417" progId="Equation.DSMT4">
                    <p:embed/>
                  </p:oleObj>
                </mc:Choice>
                <mc:Fallback>
                  <p:oleObj name="Equation" r:id="rId3" imgW="39352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4308" y="2143353"/>
                          <a:ext cx="755753" cy="3712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6231030" y="2096108"/>
              <a:ext cx="1774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                 )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5841" y="838200"/>
            <a:ext cx="4621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chia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" name="Rectangle 12"/>
          <p:cNvSpPr txBox="1">
            <a:spLocks noChangeArrowheads="1"/>
          </p:cNvSpPr>
          <p:nvPr/>
        </p:nvSpPr>
        <p:spPr>
          <a:xfrm>
            <a:off x="76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23" name="Picture 2" descr="child001 - 04 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-38099"/>
            <a:ext cx="1143000" cy="1116013"/>
          </a:xfrm>
          <a:prstGeom prst="rect">
            <a:avLst/>
          </a:prstGeom>
          <a:noFill/>
        </p:spPr>
      </p:pic>
      <p:pic>
        <p:nvPicPr>
          <p:cNvPr id="24" name="Picture 3" descr="child001 - 04 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4065" y="-76200"/>
            <a:ext cx="769937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45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0" y="1643896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= 11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x ( 2001+ 2003+ 2007+ 2009) + 89 x (2001+ 2003+ 2007+ 2009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3844" name="Picture 52" descr="child001 - 04 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1"/>
            <a:ext cx="1143000" cy="1116013"/>
          </a:xfrm>
          <a:prstGeom prst="rect">
            <a:avLst/>
          </a:prstGeom>
          <a:noFill/>
        </p:spPr>
      </p:pic>
      <p:pic>
        <p:nvPicPr>
          <p:cNvPr id="33845" name="Picture 53" descr="child001 - 04 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769937" cy="12192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949656" y="206896"/>
            <a:ext cx="7056784" cy="936104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12500"/>
                <a:gd name="adj2" fmla="val 61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K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H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9933"/>
                </a:solidFill>
              </a:rPr>
              <a:t>Ở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C0066"/>
                </a:solidFill>
              </a:rPr>
              <a:t>I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Đ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66"/>
                </a:solidFill>
              </a:rPr>
              <a:t>Ộ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</a:rPr>
              <a:t>N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33CC"/>
                </a:solidFill>
              </a:rPr>
              <a:t>G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94200" y="1943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19431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Callout 9"/>
          <p:cNvSpPr/>
          <p:nvPr/>
        </p:nvSpPr>
        <p:spPr>
          <a:xfrm>
            <a:off x="4419600" y="3581400"/>
            <a:ext cx="4572000" cy="2514600"/>
          </a:xfrm>
          <a:prstGeom prst="cloudCallout">
            <a:avLst>
              <a:gd name="adj1" fmla="val 40683"/>
              <a:gd name="adj2" fmla="val 729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-76200" y="3124200"/>
            <a:ext cx="4724400" cy="3124200"/>
          </a:xfrm>
          <a:prstGeom prst="cloudCallout">
            <a:avLst>
              <a:gd name="adj1" fmla="val -46346"/>
              <a:gd name="adj2" fmla="val 673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1" grpId="0"/>
      <p:bldP spid="10" grpId="0" animBg="1"/>
      <p:bldP spid="10" grpId="1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-38099"/>
            <a:ext cx="1143000" cy="1116013"/>
          </a:xfrm>
          <a:prstGeom prst="rect">
            <a:avLst/>
          </a:prstGeom>
          <a:noFill/>
        </p:spPr>
      </p:pic>
      <p:pic>
        <p:nvPicPr>
          <p:cNvPr id="5" name="Picture 3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065" y="-76200"/>
            <a:ext cx="769937" cy="121920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76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5841" y="838200"/>
            <a:ext cx="4621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chia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687901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a)                      Ta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36 – 12 = 24 </a:t>
            </a: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b)                       Ta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36 : 12 = 3</a:t>
            </a: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888629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nay An 12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 36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nay?</a:t>
            </a:r>
          </a:p>
          <a:p>
            <a:pPr lvl="0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An?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-38099"/>
            <a:ext cx="1143000" cy="1116013"/>
          </a:xfrm>
          <a:prstGeom prst="rect">
            <a:avLst/>
          </a:prstGeom>
          <a:noFill/>
        </p:spPr>
      </p:pic>
      <p:pic>
        <p:nvPicPr>
          <p:cNvPr id="13" name="Picture 3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065" y="-76200"/>
            <a:ext cx="769937" cy="1219200"/>
          </a:xfrm>
          <a:prstGeom prst="rect">
            <a:avLst/>
          </a:prstGeom>
          <a:noFill/>
        </p:spPr>
      </p:pic>
      <p:sp>
        <p:nvSpPr>
          <p:cNvPr id="14" name="Pentagon 13"/>
          <p:cNvSpPr/>
          <p:nvPr/>
        </p:nvSpPr>
        <p:spPr>
          <a:xfrm>
            <a:off x="0" y="1371600"/>
            <a:ext cx="1993900" cy="468770"/>
          </a:xfrm>
          <a:prstGeom prst="homePlate">
            <a:avLst/>
          </a:prstGeom>
          <a:solidFill>
            <a:srgbClr val="E6EE84"/>
          </a:solidFill>
          <a:ln>
            <a:solidFill>
              <a:srgbClr val="C7C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Vận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dụng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7955" y="136142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a       -      b    =      x</a:t>
            </a:r>
          </a:p>
          <a:p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830" y="170334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5673" y="173475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9147" y="175891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5144" y="2220578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4660" y="2178818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a       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    b    =      x</a:t>
            </a:r>
          </a:p>
          <a:p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518" y="26174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3247" y="2590561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1915" y="2617434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551642" y="1445400"/>
            <a:ext cx="1774845" cy="461665"/>
            <a:chOff x="6231030" y="2096108"/>
            <a:chExt cx="1774845" cy="461665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6714308" y="2143353"/>
            <a:ext cx="755753" cy="371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6" name="Equation" r:id="rId3" imgW="393529" imgH="190417" progId="Equation.DSMT4">
                    <p:embed/>
                  </p:oleObj>
                </mc:Choice>
                <mc:Fallback>
                  <p:oleObj name="Equation" r:id="rId3" imgW="39352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4308" y="2143353"/>
                          <a:ext cx="755753" cy="3712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6231030" y="2096108"/>
              <a:ext cx="1774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                 )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5841" y="838200"/>
            <a:ext cx="4621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chia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" name="Rectangle 12"/>
          <p:cNvSpPr txBox="1">
            <a:spLocks noChangeArrowheads="1"/>
          </p:cNvSpPr>
          <p:nvPr/>
        </p:nvSpPr>
        <p:spPr>
          <a:xfrm>
            <a:off x="76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23" name="Picture 2" descr="child001 - 04 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3674" y="-333430"/>
            <a:ext cx="1143000" cy="1116013"/>
          </a:xfrm>
          <a:prstGeom prst="rect">
            <a:avLst/>
          </a:prstGeom>
          <a:noFill/>
        </p:spPr>
      </p:pic>
      <p:pic>
        <p:nvPicPr>
          <p:cNvPr id="24" name="Picture 3" descr="child001 - 04 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6739" y="-371531"/>
            <a:ext cx="769937" cy="1219200"/>
          </a:xfrm>
          <a:prstGeom prst="rect">
            <a:avLst/>
          </a:prstGeom>
          <a:noFill/>
        </p:spPr>
      </p:pic>
      <p:sp>
        <p:nvSpPr>
          <p:cNvPr id="31" name="Pentagon 30"/>
          <p:cNvSpPr/>
          <p:nvPr/>
        </p:nvSpPr>
        <p:spPr>
          <a:xfrm>
            <a:off x="2018" y="3118139"/>
            <a:ext cx="1993900" cy="468770"/>
          </a:xfrm>
          <a:prstGeom prst="homePlate">
            <a:avLst/>
          </a:prstGeom>
          <a:solidFill>
            <a:srgbClr val="E6EE84"/>
          </a:solidFill>
          <a:ln>
            <a:solidFill>
              <a:srgbClr val="C7C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Vận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dụng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3486" y="3169691"/>
            <a:ext cx="82484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a)                      Ta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36 – 12 = 24 </a:t>
            </a: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b)                       Ta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36 : 12 = 3</a:t>
            </a: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An.</a:t>
            </a:r>
          </a:p>
        </p:txBody>
      </p:sp>
    </p:spTree>
    <p:extLst>
      <p:ext uri="{BB962C8B-B14F-4D97-AF65-F5344CB8AC3E}">
        <p14:creationId xmlns:p14="http://schemas.microsoft.com/office/powerpoint/2010/main" val="12116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0236" y="1447800"/>
            <a:ext cx="1993900" cy="46877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Thực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hành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3</a:t>
            </a:r>
            <a:r>
              <a:rPr lang="en-US" altLang="en-US" sz="2400" b="1" dirty="0" smtClean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endParaRPr lang="en-US" altLang="en-US" sz="2400" b="1" dirty="0">
              <a:solidFill>
                <a:srgbClr val="A8289F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4136" y="1447800"/>
            <a:ext cx="7563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s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ho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99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4706" y="2510135"/>
            <a:ext cx="1207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346 . 99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9676" y="198120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67 . 9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776431" y="1981200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 .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1)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646816" y="1981200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670 – 67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172200" y="1991380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603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3200" y="2510135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 .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– 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800" y="2510135"/>
            <a:ext cx="1973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34600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796824" y="2514600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34254</a:t>
            </a:r>
            <a:endParaRPr lang="en-US" sz="2400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5841" y="838200"/>
            <a:ext cx="4621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chia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" name="Rectangle 12"/>
          <p:cNvSpPr txBox="1">
            <a:spLocks noChangeArrowheads="1"/>
          </p:cNvSpPr>
          <p:nvPr/>
        </p:nvSpPr>
        <p:spPr>
          <a:xfrm>
            <a:off x="76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22" name="Picture 2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3674" y="-333430"/>
            <a:ext cx="1143000" cy="1116013"/>
          </a:xfrm>
          <a:prstGeom prst="rect">
            <a:avLst/>
          </a:prstGeom>
          <a:noFill/>
        </p:spPr>
      </p:pic>
      <p:pic>
        <p:nvPicPr>
          <p:cNvPr id="23" name="Picture 3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6739" y="-371531"/>
            <a:ext cx="769937" cy="1219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46356" y="3106253"/>
            <a:ext cx="790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746" y="3738681"/>
            <a:ext cx="9074229" cy="85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 ta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841" y="4757601"/>
            <a:ext cx="856579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99, ta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1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6" grpId="1"/>
      <p:bldP spid="7" grpId="0"/>
      <p:bldP spid="7" grpId="1"/>
      <p:bldP spid="8" grpId="0"/>
      <p:bldP spid="9" grpId="0"/>
      <p:bldP spid="9" grpId="1"/>
      <p:bldP spid="10" grpId="0"/>
      <p:bldP spid="11" grpId="0"/>
      <p:bldP spid="12" grpId="0"/>
      <p:bldP spid="12" grpId="1"/>
      <p:bldP spid="13" grpId="0"/>
      <p:bldP spid="25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0236" y="1447800"/>
            <a:ext cx="1993900" cy="46877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Thực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hành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3</a:t>
            </a:r>
            <a:r>
              <a:rPr lang="en-US" altLang="en-US" sz="2400" b="1" dirty="0" smtClean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endParaRPr lang="en-US" altLang="en-US" sz="2400" b="1" dirty="0">
              <a:solidFill>
                <a:srgbClr val="A8289F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4136" y="1447800"/>
            <a:ext cx="7563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s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ho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99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4706" y="2433935"/>
            <a:ext cx="1207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346 . 99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9676" y="1943034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67 . 9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516" y="1981200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 .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1)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495800" y="1981200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670 – 67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1976735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603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3200" y="2438400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 .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– 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800" y="2438400"/>
            <a:ext cx="1973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34600 –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2433935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34254</a:t>
            </a:r>
            <a:endParaRPr lang="en-US" sz="2400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5841" y="838200"/>
            <a:ext cx="4621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chia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" name="Rectangle 12"/>
          <p:cNvSpPr txBox="1">
            <a:spLocks noChangeArrowheads="1"/>
          </p:cNvSpPr>
          <p:nvPr/>
        </p:nvSpPr>
        <p:spPr>
          <a:xfrm>
            <a:off x="76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22" name="Picture 2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3674" y="-333430"/>
            <a:ext cx="1143000" cy="1116013"/>
          </a:xfrm>
          <a:prstGeom prst="rect">
            <a:avLst/>
          </a:prstGeom>
          <a:noFill/>
        </p:spPr>
      </p:pic>
      <p:pic>
        <p:nvPicPr>
          <p:cNvPr id="23" name="Picture 3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6739" y="-371531"/>
            <a:ext cx="769937" cy="12192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466264" y="3311358"/>
            <a:ext cx="231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1234 . 99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1698" y="2826835"/>
            <a:ext cx="84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8476" y="33047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 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12340 – 1234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11106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03344" y="3326596"/>
            <a:ext cx="4509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 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123400 – 1234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 122166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302" y="3268199"/>
            <a:ext cx="152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1234 . 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20456" y="48768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i="1" u="sng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b="1" i="1" u="sng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               a. (b –c) =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a.c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 b &gt; c )</a:t>
            </a:r>
          </a:p>
        </p:txBody>
      </p:sp>
    </p:spTree>
    <p:extLst>
      <p:ext uri="{BB962C8B-B14F-4D97-AF65-F5344CB8AC3E}">
        <p14:creationId xmlns:p14="http://schemas.microsoft.com/office/powerpoint/2010/main" val="1158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7955" y="136142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a       -      b    =      x</a:t>
            </a:r>
          </a:p>
          <a:p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830" y="170334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5673" y="173475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9147" y="175891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5144" y="2220578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4660" y="2178818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a       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    b    =      x</a:t>
            </a:r>
          </a:p>
          <a:p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518" y="26174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3247" y="2590561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1915" y="2617434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551642" y="1445400"/>
            <a:ext cx="1774845" cy="461665"/>
            <a:chOff x="6231030" y="2096108"/>
            <a:chExt cx="1774845" cy="461665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6714308" y="2143353"/>
            <a:ext cx="755753" cy="371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7" name="Equation" r:id="rId3" imgW="393529" imgH="190417" progId="Equation.DSMT4">
                    <p:embed/>
                  </p:oleObj>
                </mc:Choice>
                <mc:Fallback>
                  <p:oleObj name="Equation" r:id="rId3" imgW="39352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4308" y="2143353"/>
                          <a:ext cx="755753" cy="3712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6231030" y="2096108"/>
              <a:ext cx="1774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                 )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5841" y="838200"/>
            <a:ext cx="4621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chia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" name="Rectangle 12"/>
          <p:cNvSpPr txBox="1">
            <a:spLocks noChangeArrowheads="1"/>
          </p:cNvSpPr>
          <p:nvPr/>
        </p:nvSpPr>
        <p:spPr>
          <a:xfrm>
            <a:off x="76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23" name="Picture 2" descr="child001 - 04 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3674" y="-333430"/>
            <a:ext cx="1143000" cy="1116013"/>
          </a:xfrm>
          <a:prstGeom prst="rect">
            <a:avLst/>
          </a:prstGeom>
          <a:noFill/>
        </p:spPr>
      </p:pic>
      <p:pic>
        <p:nvPicPr>
          <p:cNvPr id="24" name="Picture 3" descr="child001 - 04 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6739" y="-371531"/>
            <a:ext cx="769937" cy="1219200"/>
          </a:xfrm>
          <a:prstGeom prst="rect">
            <a:avLst/>
          </a:prstGeom>
          <a:noFill/>
        </p:spPr>
      </p:pic>
      <p:sp>
        <p:nvSpPr>
          <p:cNvPr id="31" name="Pentagon 30"/>
          <p:cNvSpPr/>
          <p:nvPr/>
        </p:nvSpPr>
        <p:spPr>
          <a:xfrm>
            <a:off x="2018" y="3118139"/>
            <a:ext cx="1993900" cy="468770"/>
          </a:xfrm>
          <a:prstGeom prst="homePlate">
            <a:avLst/>
          </a:prstGeom>
          <a:solidFill>
            <a:srgbClr val="E6EE84"/>
          </a:solidFill>
          <a:ln>
            <a:solidFill>
              <a:srgbClr val="C7C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Vận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dụng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3486" y="3169691"/>
            <a:ext cx="82484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a)                      Ta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36 – 12 = 24 </a:t>
            </a: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b)                       Ta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36 : 12 = 3</a:t>
            </a: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5619" y="542992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i="1" u="sng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b="1" i="1" u="sng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               a. (b –c) =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a.c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 b &gt; c )</a:t>
            </a:r>
          </a:p>
        </p:txBody>
      </p:sp>
    </p:spTree>
    <p:extLst>
      <p:ext uri="{BB962C8B-B14F-4D97-AF65-F5344CB8AC3E}">
        <p14:creationId xmlns:p14="http://schemas.microsoft.com/office/powerpoint/2010/main" val="348640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6858000"/>
            <a:chOff x="-4895850" y="-388210"/>
            <a:chExt cx="9067800" cy="7246210"/>
          </a:xfrm>
        </p:grpSpPr>
        <p:pic>
          <p:nvPicPr>
            <p:cNvPr id="2052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8" name="Picture 2" descr="Kết quả hình ảnh cho ảnh động tom và jer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34032" r="-1107" b="-3088"/>
          <a:stretch/>
        </p:blipFill>
        <p:spPr bwMode="auto">
          <a:xfrm>
            <a:off x="3908107" y="2654300"/>
            <a:ext cx="5083493" cy="340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̉nh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96" y="4624996"/>
            <a:ext cx="3293622" cy="1437134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4318000" y="331353"/>
            <a:ext cx="4673600" cy="107088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 RERRY TÌM PHO MÁT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Kết quả hình ảnh cho ảnh động tom và jerr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3" b="36103"/>
          <a:stretch/>
        </p:blipFill>
        <p:spPr bwMode="auto">
          <a:xfrm>
            <a:off x="1220295" y="1246793"/>
            <a:ext cx="1896621" cy="23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4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317625"/>
            <a:ext cx="66230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– LUẬT CHƠI	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0" y="3505200"/>
            <a:ext cx="7886700" cy="23526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Tom.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Jerry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4401"/>
          <a:stretch/>
        </p:blipFill>
        <p:spPr>
          <a:xfrm>
            <a:off x="309824" y="973093"/>
            <a:ext cx="1379276" cy="201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643" y="2364514"/>
            <a:ext cx="2307908" cy="1007029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1482042" y="1927070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5346353" y="1931341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ết quả hình ảnh cho jer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12" y="4319550"/>
            <a:ext cx="1562445" cy="204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2620769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354869" y="266700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Palatino Linotype" panose="02040502050505030304" pitchFamily="18" charset="0"/>
              </a:rPr>
              <a:t>Câu</a:t>
            </a:r>
            <a:r>
              <a:rPr lang="en-US" sz="2000" dirty="0" smtClean="0">
                <a:latin typeface="Palatino Linotype" panose="02040502050505030304" pitchFamily="18" charset="0"/>
              </a:rPr>
              <a:t> 1</a:t>
            </a:r>
            <a:endParaRPr lang="vi-VN" sz="2000" dirty="0">
              <a:latin typeface="Palatino Linotype" panose="02040502050505030304" pitchFamily="18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1580981" y="266700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Palatino Linotype" panose="02040502050505030304" pitchFamily="18" charset="0"/>
              </a:rPr>
              <a:t>Câu</a:t>
            </a:r>
            <a:r>
              <a:rPr lang="en-US" sz="2000" dirty="0" smtClean="0">
                <a:latin typeface="Palatino Linotype" panose="02040502050505030304" pitchFamily="18" charset="0"/>
              </a:rPr>
              <a:t> 2</a:t>
            </a:r>
            <a:endParaRPr lang="vi-VN" sz="2000" dirty="0">
              <a:latin typeface="Palatino Linotype" panose="02040502050505030304" pitchFamily="18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2807093" y="277936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Palatino Linotype" panose="02040502050505030304" pitchFamily="18" charset="0"/>
              </a:rPr>
              <a:t>Câu 3</a:t>
            </a:r>
            <a:endParaRPr lang="vi-VN" sz="2000">
              <a:latin typeface="Palatino Linotype" panose="02040502050505030304" pitchFamily="18" charset="0"/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4073981" y="266700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Palatino Linotype" panose="02040502050505030304" pitchFamily="18" charset="0"/>
              </a:rPr>
              <a:t>Câu</a:t>
            </a:r>
            <a:r>
              <a:rPr lang="en-US" sz="2000" dirty="0" smtClean="0">
                <a:latin typeface="Palatino Linotype" panose="02040502050505030304" pitchFamily="18" charset="0"/>
              </a:rPr>
              <a:t> 4</a:t>
            </a:r>
            <a:endParaRPr lang="vi-VN" sz="2000" dirty="0">
              <a:latin typeface="Palatino Linotype" panose="02040502050505030304" pitchFamily="18" charset="0"/>
            </a:endParaRPr>
          </a:p>
        </p:txBody>
      </p:sp>
      <p:pic>
        <p:nvPicPr>
          <p:cNvPr id="1042" name="Picture 18" descr="Kết quả hình ảnh cho mèo t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54" y="2165655"/>
            <a:ext cx="177165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Bat Dau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7324" y="4319550"/>
            <a:ext cx="2358128" cy="1098631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>
            <a:off x="1488647" y="1924634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5342502" y="1919529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xagon 29">
            <a:hlinkClick r:id="rId13" action="ppaction://hlinksldjump"/>
          </p:cNvPr>
          <p:cNvSpPr/>
          <p:nvPr/>
        </p:nvSpPr>
        <p:spPr>
          <a:xfrm>
            <a:off x="8144190" y="277936"/>
            <a:ext cx="801262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Exit</a:t>
            </a:r>
            <a:endParaRPr lang="vi-VN"/>
          </a:p>
        </p:txBody>
      </p:sp>
      <p:sp>
        <p:nvSpPr>
          <p:cNvPr id="18" name="Rectangle 17">
            <a:hlinkClick r:id="rId14" action="ppaction://hlinksldjump"/>
          </p:cNvPr>
          <p:cNvSpPr/>
          <p:nvPr/>
        </p:nvSpPr>
        <p:spPr>
          <a:xfrm>
            <a:off x="354869" y="830431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Palatino Linotype" panose="02040502050505030304" pitchFamily="18" charset="0"/>
              </a:rPr>
              <a:t>Câu</a:t>
            </a:r>
            <a:r>
              <a:rPr lang="en-US" sz="2000" dirty="0" smtClean="0">
                <a:latin typeface="Palatino Linotype" panose="02040502050505030304" pitchFamily="18" charset="0"/>
              </a:rPr>
              <a:t> 5</a:t>
            </a:r>
            <a:endParaRPr lang="vi-VN" sz="2000" dirty="0">
              <a:latin typeface="Palatino Linotype" panose="02040502050505030304" pitchFamily="18" charset="0"/>
            </a:endParaRPr>
          </a:p>
        </p:txBody>
      </p:sp>
      <p:sp>
        <p:nvSpPr>
          <p:cNvPr id="19" name="Rectangle 18">
            <a:hlinkClick r:id="rId15" action="ppaction://hlinksldjump"/>
          </p:cNvPr>
          <p:cNvSpPr/>
          <p:nvPr/>
        </p:nvSpPr>
        <p:spPr>
          <a:xfrm>
            <a:off x="1580981" y="830431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Palatino Linotype" panose="02040502050505030304" pitchFamily="18" charset="0"/>
              </a:rPr>
              <a:t>Câu</a:t>
            </a:r>
            <a:r>
              <a:rPr lang="en-US" sz="2000" dirty="0" smtClean="0">
                <a:latin typeface="Palatino Linotype" panose="02040502050505030304" pitchFamily="18" charset="0"/>
              </a:rPr>
              <a:t> 6</a:t>
            </a:r>
            <a:endParaRPr lang="vi-VN" sz="2000" dirty="0">
              <a:latin typeface="Palatino Linotype" panose="02040502050505030304" pitchFamily="18" charset="0"/>
            </a:endParaRPr>
          </a:p>
        </p:txBody>
      </p:sp>
      <p:sp>
        <p:nvSpPr>
          <p:cNvPr id="20" name="Rectangle 19">
            <a:hlinkClick r:id="rId16" action="ppaction://hlinksldjump"/>
          </p:cNvPr>
          <p:cNvSpPr/>
          <p:nvPr/>
        </p:nvSpPr>
        <p:spPr>
          <a:xfrm>
            <a:off x="2807093" y="841667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Palatino Linotype" panose="02040502050505030304" pitchFamily="18" charset="0"/>
              </a:rPr>
              <a:t>Câu</a:t>
            </a:r>
            <a:r>
              <a:rPr lang="en-US" sz="2000" dirty="0" smtClean="0">
                <a:latin typeface="Palatino Linotype" panose="02040502050505030304" pitchFamily="18" charset="0"/>
              </a:rPr>
              <a:t> 7</a:t>
            </a:r>
            <a:endParaRPr lang="vi-VN" sz="2000" dirty="0">
              <a:latin typeface="Palatino Linotype" panose="02040502050505030304" pitchFamily="18" charset="0"/>
            </a:endParaRPr>
          </a:p>
        </p:txBody>
      </p:sp>
      <p:sp>
        <p:nvSpPr>
          <p:cNvPr id="21" name="Rectangle 20">
            <a:hlinkClick r:id="rId17" action="ppaction://hlinksldjump"/>
          </p:cNvPr>
          <p:cNvSpPr/>
          <p:nvPr/>
        </p:nvSpPr>
        <p:spPr>
          <a:xfrm>
            <a:off x="4073981" y="830431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Palatino Linotype" panose="02040502050505030304" pitchFamily="18" charset="0"/>
              </a:rPr>
              <a:t>Câu</a:t>
            </a:r>
            <a:r>
              <a:rPr lang="en-US" sz="2000" dirty="0" smtClean="0">
                <a:latin typeface="Palatino Linotype" panose="02040502050505030304" pitchFamily="18" charset="0"/>
              </a:rPr>
              <a:t> 8</a:t>
            </a:r>
            <a:endParaRPr lang="vi-VN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0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9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643" y="2174014"/>
            <a:ext cx="2307908" cy="1007029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1482042" y="1838168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5347547" y="1843097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ết quả hình ảnh cho jer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476200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ết quả hình ảnh cho jer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48" y="2069785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77" y="2645274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mèo t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64" y="2364507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83932" y="702892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80</a:t>
            </a:r>
            <a:endParaRPr lang="vi-VN" sz="3200" dirty="0"/>
          </a:p>
        </p:txBody>
      </p:sp>
      <p:sp>
        <p:nvSpPr>
          <p:cNvPr id="18" name="Rectangle 17"/>
          <p:cNvSpPr/>
          <p:nvPr/>
        </p:nvSpPr>
        <p:spPr>
          <a:xfrm>
            <a:off x="5826647" y="702891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90</a:t>
            </a:r>
            <a:endParaRPr lang="vi-VN" sz="3200" dirty="0"/>
          </a:p>
        </p:txBody>
      </p:sp>
      <p:sp>
        <p:nvSpPr>
          <p:cNvPr id="3" name="Hexagon 2">
            <a:hlinkClick r:id="rId11" action="ppaction://hlinksldjump"/>
          </p:cNvPr>
          <p:cNvSpPr/>
          <p:nvPr/>
        </p:nvSpPr>
        <p:spPr>
          <a:xfrm>
            <a:off x="192168" y="142843"/>
            <a:ext cx="1289874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vi-VN" dirty="0"/>
          </a:p>
        </p:txBody>
      </p:sp>
      <p:pic>
        <p:nvPicPr>
          <p:cNvPr id="308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1085178" y="3080775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0187" y="4569887"/>
            <a:ext cx="374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+ 7 + 11 + 19 + 23 + 27 =?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4057327" y="205503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4057327" y="2000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4040998" y="2000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4057331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4057327" y="20090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4062768" y="19791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4062768" y="2025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4057327" y="200636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14" y="1873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860332" y="5154692"/>
            <a:ext cx="513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(3 + 27) + (11 + 19) + (23 + 7)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60331" y="5648438"/>
            <a:ext cx="513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30 + 30 + 30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53898" y="6190881"/>
            <a:ext cx="231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3. 30  = 90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3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10538 0.295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52448 -0.314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  <p:bldP spid="39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5370132" y="1866937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1549068" y="1809264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ết quả hình ảnh cho jer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476200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ết quả hình ảnh cho jer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2" y="1985865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84" y="2511320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mèo t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79" y="2366945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83932" y="702892"/>
            <a:ext cx="2383268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74000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26646" y="702891"/>
            <a:ext cx="2174353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82000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exagon 2">
            <a:hlinkClick r:id="rId9" action="ppaction://hlinksldjump"/>
          </p:cNvPr>
          <p:cNvSpPr/>
          <p:nvPr/>
        </p:nvSpPr>
        <p:spPr>
          <a:xfrm>
            <a:off x="192168" y="142843"/>
            <a:ext cx="1289874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vi-VN" dirty="0"/>
          </a:p>
        </p:txBody>
      </p:sp>
      <p:pic>
        <p:nvPicPr>
          <p:cNvPr id="308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1310188" y="3128325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1507" y="4929907"/>
            <a:ext cx="6622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6000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4000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15" name="Rounded Rectangle 14"/>
          <p:cNvSpPr/>
          <p:nvPr/>
        </p:nvSpPr>
        <p:spPr>
          <a:xfrm>
            <a:off x="4057327" y="205503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4057327" y="2000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4040998" y="2000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4057331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4057327" y="20090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4062768" y="19791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4062768" y="2025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4057327" y="200636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3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14" y="1873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500426" y="5007797"/>
            <a:ext cx="6622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 . 6 000 + 5 . 4 000 = 74 000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74 000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58907 0.3685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4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1592 -0.3150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" grpId="0"/>
      <p:bldP spid="5" grpId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2895600"/>
            <a:ext cx="4038600" cy="4038600"/>
          </a:xfrm>
          <a:prstGeom prst="rect">
            <a:avLst/>
          </a:prstGeom>
        </p:spPr>
      </p:pic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0"/>
          <a:stretch/>
        </p:blipFill>
        <p:spPr bwMode="auto">
          <a:xfrm>
            <a:off x="44450" y="3810000"/>
            <a:ext cx="5853741" cy="27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418272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CÁC PHÉP TÍNH TRONG TẬP HỢP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TỰ NHIÊN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9666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I. SỐ TỰ NHIÊN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643" y="2174014"/>
            <a:ext cx="2307908" cy="1007029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1482042" y="1838168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5347547" y="1843097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ết quả hình ảnh cho jer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476200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ết quả hình ảnh cho jer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48" y="2069785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77" y="2645274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mèo t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64" y="2364507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83932" y="702892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SAI</a:t>
            </a:r>
            <a:endParaRPr lang="vi-VN" sz="3200"/>
          </a:p>
        </p:txBody>
      </p:sp>
      <p:sp>
        <p:nvSpPr>
          <p:cNvPr id="18" name="Rectangle 17"/>
          <p:cNvSpPr/>
          <p:nvPr/>
        </p:nvSpPr>
        <p:spPr>
          <a:xfrm>
            <a:off x="5826647" y="702891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ĐÚNG</a:t>
            </a:r>
            <a:endParaRPr lang="vi-VN" sz="3200"/>
          </a:p>
        </p:txBody>
      </p:sp>
      <p:sp>
        <p:nvSpPr>
          <p:cNvPr id="3" name="Hexagon 2">
            <a:hlinkClick r:id="rId11" action="ppaction://hlinksldjump"/>
          </p:cNvPr>
          <p:cNvSpPr/>
          <p:nvPr/>
        </p:nvSpPr>
        <p:spPr>
          <a:xfrm>
            <a:off x="192168" y="142843"/>
            <a:ext cx="1289874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vi-VN" dirty="0"/>
          </a:p>
        </p:txBody>
      </p:sp>
      <p:pic>
        <p:nvPicPr>
          <p:cNvPr id="308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1085178" y="3080775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4597" y="4816996"/>
            <a:ext cx="6622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2021 – 2000 = 21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2000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21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15" name="Rounded Rectangle 14"/>
          <p:cNvSpPr/>
          <p:nvPr/>
        </p:nvSpPr>
        <p:spPr>
          <a:xfrm>
            <a:off x="4057327" y="205503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4057327" y="2000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4040998" y="2000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4057331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4057327" y="20090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4062768" y="19791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4062768" y="2025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4057327" y="200636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3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14" y="1873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97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10538 0.29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52448 -0.3145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" grpId="0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643" y="2174014"/>
            <a:ext cx="2307908" cy="1007029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1482042" y="1838168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5347547" y="1843097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ết quả hình ảnh cho jer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476200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ết quả hình ảnh cho jer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48" y="2069785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77" y="2645274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mèo t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64" y="2364507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83932" y="702892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1020</a:t>
            </a:r>
            <a:endParaRPr lang="vi-VN" sz="3200" dirty="0"/>
          </a:p>
        </p:txBody>
      </p:sp>
      <p:sp>
        <p:nvSpPr>
          <p:cNvPr id="18" name="Rectangle 17"/>
          <p:cNvSpPr/>
          <p:nvPr/>
        </p:nvSpPr>
        <p:spPr>
          <a:xfrm>
            <a:off x="5826647" y="702891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1200</a:t>
            </a:r>
            <a:endParaRPr lang="vi-VN" sz="3200" dirty="0"/>
          </a:p>
        </p:txBody>
      </p:sp>
      <p:sp>
        <p:nvSpPr>
          <p:cNvPr id="3" name="Hexagon 2">
            <a:hlinkClick r:id="rId11" action="ppaction://hlinksldjump"/>
          </p:cNvPr>
          <p:cNvSpPr/>
          <p:nvPr/>
        </p:nvSpPr>
        <p:spPr>
          <a:xfrm>
            <a:off x="192168" y="142843"/>
            <a:ext cx="1289874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vi-VN" dirty="0"/>
          </a:p>
        </p:txBody>
      </p:sp>
      <p:pic>
        <p:nvPicPr>
          <p:cNvPr id="308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1085178" y="3080775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5852" y="4587256"/>
            <a:ext cx="6622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79.12 + 12 + 20.12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15" name="Rounded Rectangle 14"/>
          <p:cNvSpPr/>
          <p:nvPr/>
        </p:nvSpPr>
        <p:spPr>
          <a:xfrm>
            <a:off x="4057327" y="205503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4057327" y="2000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4040998" y="2000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4057331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4057327" y="20090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4062768" y="19791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4062768" y="2025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4057327" y="200636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3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14" y="1873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02883" y="5418253"/>
            <a:ext cx="3555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79 . 12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12 . 1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20 . 12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86200" y="5858896"/>
            <a:ext cx="2606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(79 + 1 + 20 ). 12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98132" y="6283302"/>
            <a:ext cx="1359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100. 12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11688" y="6320135"/>
            <a:ext cx="105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1200</a:t>
            </a:r>
          </a:p>
        </p:txBody>
      </p:sp>
    </p:spTree>
    <p:extLst>
      <p:ext uri="{BB962C8B-B14F-4D97-AF65-F5344CB8AC3E}">
        <p14:creationId xmlns:p14="http://schemas.microsoft.com/office/powerpoint/2010/main" val="28391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10538 0.2958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52448 -0.314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" grpId="0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" grpId="0"/>
      <p:bldP spid="34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643" y="2174014"/>
            <a:ext cx="2307908" cy="1007029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1482042" y="1838168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5347547" y="1843097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ết quả hình ảnh cho jer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476200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ết quả hình ảnh cho jer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48" y="2069785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77" y="2645274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mèo t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64" y="2364507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83932" y="702892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369</a:t>
            </a:r>
            <a:endParaRPr lang="vi-VN" sz="3200" dirty="0"/>
          </a:p>
        </p:txBody>
      </p:sp>
      <p:sp>
        <p:nvSpPr>
          <p:cNvPr id="18" name="Rectangle 17"/>
          <p:cNvSpPr/>
          <p:nvPr/>
        </p:nvSpPr>
        <p:spPr>
          <a:xfrm>
            <a:off x="5826647" y="702891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355</a:t>
            </a:r>
            <a:endParaRPr lang="vi-VN" sz="3200" dirty="0"/>
          </a:p>
        </p:txBody>
      </p:sp>
      <p:sp>
        <p:nvSpPr>
          <p:cNvPr id="3" name="Hexagon 2">
            <a:hlinkClick r:id="rId11" action="ppaction://hlinksldjump"/>
          </p:cNvPr>
          <p:cNvSpPr/>
          <p:nvPr/>
        </p:nvSpPr>
        <p:spPr>
          <a:xfrm>
            <a:off x="192168" y="142843"/>
            <a:ext cx="1289874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Home</a:t>
            </a:r>
            <a:endParaRPr lang="vi-VN"/>
          </a:p>
        </p:txBody>
      </p:sp>
      <p:pic>
        <p:nvPicPr>
          <p:cNvPr id="308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1085178" y="3080775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4313375"/>
            <a:ext cx="6622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x = 362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4057327" y="205503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4057327" y="2000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4040998" y="2000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4057331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4057327" y="20090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4062768" y="19791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4062768" y="2025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4057327" y="200636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14" y="1873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5088788"/>
            <a:ext cx="153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362 - 7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0023" y="5584946"/>
            <a:ext cx="112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355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47547" y="6081104"/>
            <a:ext cx="1736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= 355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4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10538 0.295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52448 -0.3145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5370132" y="1866937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1549068" y="1809264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ết quả hình ảnh cho jer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476200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ết quả hình ảnh cho jer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2" y="1985865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84" y="2511320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mèo t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79" y="2366945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83932" y="702892"/>
            <a:ext cx="2383268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390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26646" y="702891"/>
            <a:ext cx="2174353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230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exagon 2">
            <a:hlinkClick r:id="rId9" action="ppaction://hlinksldjump"/>
          </p:cNvPr>
          <p:cNvSpPr/>
          <p:nvPr/>
        </p:nvSpPr>
        <p:spPr>
          <a:xfrm>
            <a:off x="192168" y="142843"/>
            <a:ext cx="1289874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vi-VN" dirty="0"/>
          </a:p>
        </p:txBody>
      </p:sp>
      <p:pic>
        <p:nvPicPr>
          <p:cNvPr id="308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1310188" y="3128325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770" y="4509591"/>
            <a:ext cx="529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5 . 13 . 2. 3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15" name="Rounded Rectangle 14"/>
          <p:cNvSpPr/>
          <p:nvPr/>
        </p:nvSpPr>
        <p:spPr>
          <a:xfrm>
            <a:off x="4057327" y="205503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4057327" y="2000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4040998" y="2000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4057331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4057327" y="20090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4062768" y="19791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4062768" y="2025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4057327" y="200636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3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14" y="1873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200" y="5373467"/>
            <a:ext cx="2307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(5 . 2 ). (13 . 3)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57759" y="5882636"/>
            <a:ext cx="12811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10 . 39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390</a:t>
            </a:r>
          </a:p>
        </p:txBody>
      </p:sp>
    </p:spTree>
    <p:extLst>
      <p:ext uri="{BB962C8B-B14F-4D97-AF65-F5344CB8AC3E}">
        <p14:creationId xmlns:p14="http://schemas.microsoft.com/office/powerpoint/2010/main" val="24121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58907 0.368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4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1592 -0.3150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" grpId="0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643" y="2174014"/>
            <a:ext cx="2307908" cy="1007029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1482042" y="1838168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5347547" y="1843097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ết quả hình ảnh cho jer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476200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ết quả hình ảnh cho jer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48" y="2069785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77" y="2645274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mèo t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64" y="2364507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83932" y="702892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21</a:t>
            </a:r>
            <a:endParaRPr lang="vi-VN" sz="3200" dirty="0"/>
          </a:p>
        </p:txBody>
      </p:sp>
      <p:sp>
        <p:nvSpPr>
          <p:cNvPr id="18" name="Rectangle 17"/>
          <p:cNvSpPr/>
          <p:nvPr/>
        </p:nvSpPr>
        <p:spPr>
          <a:xfrm>
            <a:off x="5826647" y="702891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14</a:t>
            </a:r>
            <a:endParaRPr lang="vi-VN" sz="3200" dirty="0"/>
          </a:p>
        </p:txBody>
      </p:sp>
      <p:sp>
        <p:nvSpPr>
          <p:cNvPr id="3" name="Hexagon 2">
            <a:hlinkClick r:id="rId11" action="ppaction://hlinksldjump"/>
          </p:cNvPr>
          <p:cNvSpPr/>
          <p:nvPr/>
        </p:nvSpPr>
        <p:spPr>
          <a:xfrm>
            <a:off x="192168" y="142843"/>
            <a:ext cx="1289874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vi-VN" dirty="0"/>
          </a:p>
        </p:txBody>
      </p:sp>
      <p:pic>
        <p:nvPicPr>
          <p:cNvPr id="308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1085178" y="3080775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8243" y="4098704"/>
            <a:ext cx="6622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 : x 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4 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15" name="Rounded Rectangle 14"/>
          <p:cNvSpPr/>
          <p:nvPr/>
        </p:nvSpPr>
        <p:spPr>
          <a:xfrm>
            <a:off x="4057327" y="205503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4057327" y="2000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4040998" y="2000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4057331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4057327" y="20090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4062768" y="19791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4062768" y="2025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4057327" y="200636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3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14" y="1873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25115" y="4892823"/>
            <a:ext cx="153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 =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56 :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6441444" y="5386437"/>
            <a:ext cx="105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 =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5833906" y="5917774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 =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25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10538 0.295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52448 -0.3145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" grpId="0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" grpId="0"/>
      <p:bldP spid="34" grpId="0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643" y="2174014"/>
            <a:ext cx="2307908" cy="1007029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1482042" y="1838168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5347547" y="1843097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ết quả hình ảnh cho jer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476200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ết quả hình ảnh cho jer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48" y="2069785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77" y="2645274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mèo t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64" y="2364507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83932" y="702892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40</a:t>
            </a:r>
            <a:endParaRPr lang="vi-VN" sz="3200" dirty="0"/>
          </a:p>
        </p:txBody>
      </p:sp>
      <p:sp>
        <p:nvSpPr>
          <p:cNvPr id="18" name="Rectangle 17"/>
          <p:cNvSpPr/>
          <p:nvPr/>
        </p:nvSpPr>
        <p:spPr>
          <a:xfrm>
            <a:off x="5826647" y="702891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10</a:t>
            </a:r>
            <a:endParaRPr lang="vi-VN" sz="3200" dirty="0"/>
          </a:p>
        </p:txBody>
      </p:sp>
      <p:sp>
        <p:nvSpPr>
          <p:cNvPr id="3" name="Hexagon 2">
            <a:hlinkClick r:id="rId11" action="ppaction://hlinksldjump"/>
          </p:cNvPr>
          <p:cNvSpPr/>
          <p:nvPr/>
        </p:nvSpPr>
        <p:spPr>
          <a:xfrm>
            <a:off x="192168" y="142843"/>
            <a:ext cx="1289874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vi-VN" dirty="0"/>
          </a:p>
        </p:txBody>
      </p:sp>
      <p:pic>
        <p:nvPicPr>
          <p:cNvPr id="308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1085178" y="3080775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4221" y="4358236"/>
            <a:ext cx="6622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– x = 15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15" name="Rounded Rectangle 14"/>
          <p:cNvSpPr/>
          <p:nvPr/>
        </p:nvSpPr>
        <p:spPr>
          <a:xfrm>
            <a:off x="4057327" y="205503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4057327" y="2000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4040998" y="2000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4057331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4057327" y="20090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4062768" y="19791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4062768" y="20250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4057327" y="200636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4057327" y="20191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3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14" y="1873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0600" y="5125037"/>
            <a:ext cx="1588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25 –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53304" y="5540536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95989" y="5956034"/>
            <a:ext cx="1563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=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4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10538 0.295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52448 -0.3145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" grpId="0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" grpId="0"/>
      <p:bldP spid="34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762000"/>
            <a:ext cx="139012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24000"/>
            <a:ext cx="87630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28600" y="1676400"/>
            <a:ext cx="8747908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nắm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chắc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tập</a:t>
            </a:r>
            <a:endParaRPr lang="en-US" sz="3200" dirty="0" smtClean="0">
              <a:latin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nhiên</a:t>
            </a:r>
            <a:endParaRPr lang="en-US" sz="3200" dirty="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>
                <a:latin typeface="Times New Roman" pitchFamily="18" charset="0"/>
              </a:rPr>
              <a:t> BTVN: </a:t>
            </a:r>
            <a:r>
              <a:rPr lang="en-US" sz="3200" dirty="0" smtClean="0">
                <a:latin typeface="Times New Roman" pitchFamily="18" charset="0"/>
              </a:rPr>
              <a:t>2; 1; 4 SGK / Trang 15</a:t>
            </a:r>
          </a:p>
          <a:p>
            <a:r>
              <a:rPr lang="en-US" sz="3200" dirty="0" smtClean="0">
                <a:latin typeface="Times New Roman" pitchFamily="18" charset="0"/>
              </a:rPr>
              <a:t>               1;2  SBT / Trang 12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990600"/>
            <a:ext cx="157286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48" y="3505200"/>
            <a:ext cx="88773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40.000km. Kho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ộ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2000km. 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 m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l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78" y="1142465"/>
            <a:ext cx="8553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 m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 v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5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 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 v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4900 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2900 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 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5000 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ng. M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521" y="2538843"/>
            <a:ext cx="8147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78995" y="5291431"/>
            <a:ext cx="7894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913" y="393669"/>
            <a:ext cx="390517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13707" y="605608"/>
            <a:ext cx="769620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1/15/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0" y="6553200"/>
            <a:ext cx="2286000" cy="304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214" y="1884755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2021 + 2022 + 2023 + 2024 + 2025 + 2026 + 2027 + 2028 + 2029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871" y="4195896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30 . 40 . 50 . 60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7" y="2402533"/>
            <a:ext cx="92691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(2021 + 2029)+ (2022 + 2028)+ (2023 + 2027)+ ( 2024 + 2026) + 2025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4050 + 4050 + 4050 + 4050 + 2025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16200 + 2025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18225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467291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40 . 50) . ( 30 . 60 )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2000 . 1800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3600000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title"/>
          </p:nvPr>
        </p:nvSpPr>
        <p:spPr>
          <a:xfrm>
            <a:off x="-76200" y="457200"/>
            <a:ext cx="8686800" cy="457200"/>
          </a:xfrm>
          <a:noFill/>
          <a:ln/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3: CÁC PHÉP TÍNH TRONG TẬP HỢP SỐ TỰ NHIÊN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0" y="1066800"/>
            <a:ext cx="40511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5" name="Picture 6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"/>
            <a:ext cx="1143000" cy="1116013"/>
          </a:xfrm>
          <a:prstGeom prst="rect">
            <a:avLst/>
          </a:prstGeom>
          <a:noFill/>
        </p:spPr>
      </p:pic>
      <p:pic>
        <p:nvPicPr>
          <p:cNvPr id="56" name="Picture 8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065" y="-76200"/>
            <a:ext cx="769937" cy="1219200"/>
          </a:xfrm>
          <a:prstGeom prst="rect">
            <a:avLst/>
          </a:prstGeom>
          <a:noFill/>
        </p:spPr>
      </p:pic>
      <p:sp>
        <p:nvSpPr>
          <p:cNvPr id="10" name="Pentagon 9"/>
          <p:cNvSpPr/>
          <p:nvPr/>
        </p:nvSpPr>
        <p:spPr>
          <a:xfrm>
            <a:off x="0" y="1817230"/>
            <a:ext cx="1993900" cy="46877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Thực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hành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1</a:t>
            </a:r>
            <a:r>
              <a:rPr lang="en-US" altLang="en-US" sz="2400" b="1" dirty="0" smtClean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endParaRPr lang="en-US" altLang="en-US" sz="2400" b="1" dirty="0">
              <a:solidFill>
                <a:srgbClr val="A8289F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13" name="Picture 12" descr="hocba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016956"/>
            <a:ext cx="1106487" cy="8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hocba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0852"/>
            <a:ext cx="1228231" cy="93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990488" y="1742253"/>
            <a:ext cx="7290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100 000 đ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đ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ọ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 t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p. 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 v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Bi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 r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m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 v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6 000 đ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ng, m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 ho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ặ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5000 đ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ng. H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ỏ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ạ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867" y="2870146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14665"/>
              </p:ext>
            </p:extLst>
          </p:nvPr>
        </p:nvGraphicFramePr>
        <p:xfrm>
          <a:off x="1434059" y="2943054"/>
          <a:ext cx="7010400" cy="19812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52600"/>
                <a:gridCol w="1752600"/>
                <a:gridCol w="1752600"/>
                <a:gridCol w="1752600"/>
              </a:tblGrid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Quyển vở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 bi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 chì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3796259" y="3476454"/>
            <a:ext cx="3810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10259" y="3446572"/>
            <a:ext cx="10855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10260" y="3958906"/>
            <a:ext cx="97975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10260" y="4458245"/>
            <a:ext cx="83227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48859" y="3522772"/>
            <a:ext cx="3000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77659" y="3439927"/>
            <a:ext cx="3000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34740" y="3958906"/>
            <a:ext cx="70403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6 000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07327" y="3973526"/>
            <a:ext cx="70403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6702" y="3973526"/>
            <a:ext cx="70403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77031" y="4513372"/>
            <a:ext cx="81945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07327" y="4500612"/>
            <a:ext cx="81945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37623" y="4470399"/>
            <a:ext cx="81945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Cloud 32"/>
          <p:cNvSpPr/>
          <p:nvPr/>
        </p:nvSpPr>
        <p:spPr>
          <a:xfrm>
            <a:off x="2281379" y="5165346"/>
            <a:ext cx="4114800" cy="15240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10259" y="4825176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x 6000 + 6 x 5000 + 2 x 5000 = 70000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là: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100000 – 70000  = 30000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68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02829 -0.3150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 animBg="1"/>
      <p:bldP spid="33" grpId="1" animBg="1"/>
      <p:bldP spid="33" grpId="2" animBg="1"/>
      <p:bldP spid="34" grpId="0"/>
      <p:bldP spid="3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78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7405"/>
            <a:ext cx="655320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801516"/>
              </p:ext>
            </p:extLst>
          </p:nvPr>
        </p:nvGraphicFramePr>
        <p:xfrm>
          <a:off x="149225" y="1087438"/>
          <a:ext cx="34639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" name="Equation" r:id="rId3" imgW="1104840" imgH="203040" progId="Equation.DSMT4">
                  <p:embed/>
                </p:oleObj>
              </mc:Choice>
              <mc:Fallback>
                <p:oleObj name="Equation" r:id="rId3" imgW="110484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087438"/>
                        <a:ext cx="3463925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62400" y="2015114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858330"/>
              </p:ext>
            </p:extLst>
          </p:nvPr>
        </p:nvGraphicFramePr>
        <p:xfrm>
          <a:off x="724786" y="3064171"/>
          <a:ext cx="2551814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" name="Equation" r:id="rId5" imgW="914400" imgH="1091880" progId="Equation.DSMT4">
                  <p:embed/>
                </p:oleObj>
              </mc:Choice>
              <mc:Fallback>
                <p:oleObj name="Equation" r:id="rId5" imgW="914400" imgH="1091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786" y="3064171"/>
                        <a:ext cx="2551814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20401"/>
              </p:ext>
            </p:extLst>
          </p:nvPr>
        </p:nvGraphicFramePr>
        <p:xfrm>
          <a:off x="5619608" y="2987971"/>
          <a:ext cx="305154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" name="Equation" r:id="rId7" imgW="1066680" imgH="1091880" progId="Equation.DSMT4">
                  <p:embed/>
                </p:oleObj>
              </mc:Choice>
              <mc:Fallback>
                <p:oleObj name="Equation" r:id="rId7" imgW="1066680" imgH="1091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608" y="2987971"/>
                        <a:ext cx="3051545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9225" y="288863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a)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4914900" y="2899368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b)</a:t>
            </a:r>
            <a:endParaRPr lang="en-US" sz="40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618303"/>
              </p:ext>
            </p:extLst>
          </p:nvPr>
        </p:nvGraphicFramePr>
        <p:xfrm>
          <a:off x="4741069" y="990600"/>
          <a:ext cx="362426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" name="Equation" r:id="rId9" imgW="1155600" imgH="203040" progId="Equation.DSMT4">
                  <p:embed/>
                </p:oleObj>
              </mc:Choice>
              <mc:Fallback>
                <p:oleObj name="Equation" r:id="rId9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069" y="990600"/>
                        <a:ext cx="3624262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6112171"/>
            <a:ext cx="2228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250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4483" y="6062861"/>
            <a:ext cx="263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20736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6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249" y="-174171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674751" y="1340757"/>
            <a:ext cx="7239000" cy="4648200"/>
            <a:chOff x="1584" y="1776"/>
            <a:chExt cx="4176" cy="2304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584" y="1776"/>
              <a:ext cx="4176" cy="2304"/>
              <a:chOff x="204" y="0"/>
              <a:chExt cx="2457" cy="2087"/>
            </a:xfrm>
          </p:grpSpPr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247" y="0"/>
                <a:ext cx="2414" cy="2073"/>
                <a:chOff x="1644" y="2382"/>
                <a:chExt cx="2346" cy="1774"/>
              </a:xfrm>
            </p:grpSpPr>
            <p:pic>
              <p:nvPicPr>
                <p:cNvPr id="8" name="Picture 22" descr="BIRTHD~3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7" y="2476"/>
                  <a:ext cx="2322" cy="1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1644" y="2382"/>
                  <a:ext cx="2346" cy="504"/>
                  <a:chOff x="1644" y="2406"/>
                  <a:chExt cx="2346" cy="504"/>
                </a:xfrm>
              </p:grpSpPr>
              <p:sp>
                <p:nvSpPr>
                  <p:cNvPr id="1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668" y="2475"/>
                    <a:ext cx="2322" cy="435"/>
                  </a:xfrm>
                  <a:prstGeom prst="flowChartTerminator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1" hangingPunct="1"/>
                    <a:endParaRPr lang="en-US" sz="2400" b="1">
                      <a:solidFill>
                        <a:schemeClr val="accent2"/>
                      </a:solidFill>
                      <a:latin typeface=".VnArial" panose="020B7200000000000000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" name="Freeform 25"/>
                  <p:cNvSpPr>
                    <a:spLocks/>
                  </p:cNvSpPr>
                  <p:nvPr/>
                </p:nvSpPr>
                <p:spPr bwMode="auto">
                  <a:xfrm>
                    <a:off x="1644" y="2406"/>
                    <a:ext cx="2340" cy="492"/>
                  </a:xfrm>
                  <a:custGeom>
                    <a:avLst/>
                    <a:gdLst>
                      <a:gd name="T0" fmla="*/ 192 w 2340"/>
                      <a:gd name="T1" fmla="*/ 492 h 492"/>
                      <a:gd name="T2" fmla="*/ 156 w 2340"/>
                      <a:gd name="T3" fmla="*/ 456 h 492"/>
                      <a:gd name="T4" fmla="*/ 84 w 2340"/>
                      <a:gd name="T5" fmla="*/ 432 h 492"/>
                      <a:gd name="T6" fmla="*/ 48 w 2340"/>
                      <a:gd name="T7" fmla="*/ 408 h 492"/>
                      <a:gd name="T8" fmla="*/ 24 w 2340"/>
                      <a:gd name="T9" fmla="*/ 372 h 492"/>
                      <a:gd name="T10" fmla="*/ 0 w 2340"/>
                      <a:gd name="T11" fmla="*/ 300 h 492"/>
                      <a:gd name="T12" fmla="*/ 12 w 2340"/>
                      <a:gd name="T13" fmla="*/ 240 h 492"/>
                      <a:gd name="T14" fmla="*/ 144 w 2340"/>
                      <a:gd name="T15" fmla="*/ 132 h 492"/>
                      <a:gd name="T16" fmla="*/ 936 w 2340"/>
                      <a:gd name="T17" fmla="*/ 72 h 492"/>
                      <a:gd name="T18" fmla="*/ 1248 w 2340"/>
                      <a:gd name="T19" fmla="*/ 84 h 492"/>
                      <a:gd name="T20" fmla="*/ 1944 w 2340"/>
                      <a:gd name="T21" fmla="*/ 96 h 492"/>
                      <a:gd name="T22" fmla="*/ 2292 w 2340"/>
                      <a:gd name="T23" fmla="*/ 168 h 492"/>
                      <a:gd name="T24" fmla="*/ 2316 w 2340"/>
                      <a:gd name="T25" fmla="*/ 204 h 492"/>
                      <a:gd name="T26" fmla="*/ 2340 w 2340"/>
                      <a:gd name="T27" fmla="*/ 276 h 492"/>
                      <a:gd name="T28" fmla="*/ 2316 w 2340"/>
                      <a:gd name="T29" fmla="*/ 372 h 492"/>
                      <a:gd name="T30" fmla="*/ 2208 w 2340"/>
                      <a:gd name="T31" fmla="*/ 432 h 492"/>
                      <a:gd name="T32" fmla="*/ 2160 w 2340"/>
                      <a:gd name="T33" fmla="*/ 492 h 4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340" h="492">
                        <a:moveTo>
                          <a:pt x="192" y="492"/>
                        </a:moveTo>
                        <a:cubicBezTo>
                          <a:pt x="180" y="480"/>
                          <a:pt x="171" y="464"/>
                          <a:pt x="156" y="456"/>
                        </a:cubicBezTo>
                        <a:cubicBezTo>
                          <a:pt x="134" y="444"/>
                          <a:pt x="105" y="446"/>
                          <a:pt x="84" y="432"/>
                        </a:cubicBezTo>
                        <a:cubicBezTo>
                          <a:pt x="72" y="424"/>
                          <a:pt x="60" y="416"/>
                          <a:pt x="48" y="408"/>
                        </a:cubicBezTo>
                        <a:cubicBezTo>
                          <a:pt x="40" y="396"/>
                          <a:pt x="30" y="385"/>
                          <a:pt x="24" y="372"/>
                        </a:cubicBezTo>
                        <a:cubicBezTo>
                          <a:pt x="14" y="349"/>
                          <a:pt x="0" y="300"/>
                          <a:pt x="0" y="300"/>
                        </a:cubicBezTo>
                        <a:cubicBezTo>
                          <a:pt x="4" y="280"/>
                          <a:pt x="7" y="260"/>
                          <a:pt x="12" y="240"/>
                        </a:cubicBezTo>
                        <a:cubicBezTo>
                          <a:pt x="39" y="142"/>
                          <a:pt x="40" y="149"/>
                          <a:pt x="144" y="132"/>
                        </a:cubicBezTo>
                        <a:cubicBezTo>
                          <a:pt x="343" y="0"/>
                          <a:pt x="893" y="73"/>
                          <a:pt x="936" y="72"/>
                        </a:cubicBezTo>
                        <a:cubicBezTo>
                          <a:pt x="1041" y="51"/>
                          <a:pt x="1146" y="81"/>
                          <a:pt x="1248" y="84"/>
                        </a:cubicBezTo>
                        <a:cubicBezTo>
                          <a:pt x="1480" y="92"/>
                          <a:pt x="1712" y="92"/>
                          <a:pt x="1944" y="96"/>
                        </a:cubicBezTo>
                        <a:cubicBezTo>
                          <a:pt x="2062" y="106"/>
                          <a:pt x="2190" y="100"/>
                          <a:pt x="2292" y="168"/>
                        </a:cubicBezTo>
                        <a:cubicBezTo>
                          <a:pt x="2300" y="180"/>
                          <a:pt x="2310" y="191"/>
                          <a:pt x="2316" y="204"/>
                        </a:cubicBezTo>
                        <a:cubicBezTo>
                          <a:pt x="2326" y="227"/>
                          <a:pt x="2340" y="276"/>
                          <a:pt x="2340" y="276"/>
                        </a:cubicBezTo>
                        <a:cubicBezTo>
                          <a:pt x="2339" y="279"/>
                          <a:pt x="2326" y="360"/>
                          <a:pt x="2316" y="372"/>
                        </a:cubicBezTo>
                        <a:cubicBezTo>
                          <a:pt x="2293" y="400"/>
                          <a:pt x="2238" y="412"/>
                          <a:pt x="2208" y="432"/>
                        </a:cubicBezTo>
                        <a:cubicBezTo>
                          <a:pt x="2178" y="477"/>
                          <a:pt x="2194" y="458"/>
                          <a:pt x="2160" y="4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" name="Rectangle 26"/>
              <p:cNvSpPr>
                <a:spLocks noChangeArrowheads="1"/>
              </p:cNvSpPr>
              <p:nvPr/>
            </p:nvSpPr>
            <p:spPr bwMode="auto">
              <a:xfrm>
                <a:off x="204" y="1762"/>
                <a:ext cx="2449" cy="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1728" y="1872"/>
              <a:ext cx="4032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HẸN GẶP LẠI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title"/>
          </p:nvPr>
        </p:nvSpPr>
        <p:spPr>
          <a:xfrm>
            <a:off x="-76200" y="457200"/>
            <a:ext cx="8686800" cy="457200"/>
          </a:xfrm>
          <a:noFill/>
          <a:ln/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3: CÁC PHÉP TÍNH TRONG TẬP HỢP SỐ TỰ NHIÊN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0" y="1066800"/>
            <a:ext cx="40511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5" name="Picture 6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"/>
            <a:ext cx="1143000" cy="1116013"/>
          </a:xfrm>
          <a:prstGeom prst="rect">
            <a:avLst/>
          </a:prstGeom>
          <a:noFill/>
        </p:spPr>
      </p:pic>
      <p:pic>
        <p:nvPicPr>
          <p:cNvPr id="56" name="Picture 8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065" y="-76200"/>
            <a:ext cx="769937" cy="1219200"/>
          </a:xfrm>
          <a:prstGeom prst="rect">
            <a:avLst/>
          </a:prstGeom>
          <a:noFill/>
        </p:spPr>
      </p:pic>
      <p:sp>
        <p:nvSpPr>
          <p:cNvPr id="10" name="Pentagon 9"/>
          <p:cNvSpPr/>
          <p:nvPr/>
        </p:nvSpPr>
        <p:spPr>
          <a:xfrm>
            <a:off x="0" y="1817230"/>
            <a:ext cx="1993900" cy="46877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Thực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hành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1</a:t>
            </a:r>
            <a:r>
              <a:rPr lang="en-US" altLang="en-US" sz="2400" b="1" dirty="0" smtClean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endParaRPr lang="en-US" altLang="en-US" sz="2400" b="1" dirty="0">
              <a:solidFill>
                <a:srgbClr val="A8289F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13" name="Picture 12" descr="hocba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3258" y="5939253"/>
            <a:ext cx="1240742" cy="94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hocba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43" y="5912729"/>
            <a:ext cx="1275557" cy="97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853629" y="1698521"/>
            <a:ext cx="7290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100 000 đ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đ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ọ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 t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p. 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 v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6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Bi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 r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m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 v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6 000 đ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ng, m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ặ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5000 đ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ng. H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ỏ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ạ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n?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5400" y="2665583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 x  6 000 + 6 x 5 000 + 2 x 5 000 = 70 000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là: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100 000 – 70 000  = 30 000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9843" y="2876053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37032" y="4373742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77044" y="4526142"/>
            <a:ext cx="826695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100 000 – (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 x  6 000 + 6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5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000 + 2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5 000) =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000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854" y="1383035"/>
            <a:ext cx="9225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x 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28600" y="2048057"/>
            <a:ext cx="381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ko-K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2540" y="2048057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a       +      b    =      c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6140" y="2520101"/>
            <a:ext cx="155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3018" y="2545512"/>
            <a:ext cx="155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8922" y="2499394"/>
            <a:ext cx="155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854" y="3265947"/>
            <a:ext cx="406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5602" y="3291518"/>
            <a:ext cx="4263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a       x      b    =      c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9316" y="3866318"/>
            <a:ext cx="149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48337" y="3881735"/>
            <a:ext cx="161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6257" y="3810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21855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4" name="Rectangle 12"/>
          <p:cNvSpPr txBox="1">
            <a:spLocks noChangeArrowheads="1"/>
          </p:cNvSpPr>
          <p:nvPr/>
        </p:nvSpPr>
        <p:spPr>
          <a:xfrm>
            <a:off x="-76200" y="174255"/>
            <a:ext cx="8686800" cy="457200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Bài 3: CÁC PHÉP TÍNH TRONG TẬP HỢP SỐ TỰ NHIÊN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0" y="783855"/>
            <a:ext cx="40511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8" grpId="0"/>
      <p:bldP spid="9" grpId="0"/>
      <p:bldP spid="10" grpId="0"/>
      <p:bldP spid="16" grpId="0"/>
      <p:bldP spid="16" grpId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5897" y="148941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a       +      b    =      c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938" y="1971783"/>
            <a:ext cx="155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0816" y="1997194"/>
            <a:ext cx="155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2753" y="2026752"/>
            <a:ext cx="155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2743200"/>
            <a:ext cx="4263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a       x      b    =      c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114" y="3318000"/>
            <a:ext cx="149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77131" y="3369661"/>
            <a:ext cx="161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27861" y="33872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21855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4" name="Rectangle 12"/>
          <p:cNvSpPr txBox="1">
            <a:spLocks noChangeArrowheads="1"/>
          </p:cNvSpPr>
          <p:nvPr/>
        </p:nvSpPr>
        <p:spPr>
          <a:xfrm>
            <a:off x="-76200" y="174255"/>
            <a:ext cx="8686800" cy="457200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Bài 3: CÁC PHÉP TÍNH TRONG TẬP HỢP SỐ TỰ NHIÊN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0" y="783855"/>
            <a:ext cx="40511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04800"/>
            <a:ext cx="88392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990600"/>
            <a:ext cx="4240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3399FF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rgbClr val="3399FF"/>
              </a:solidFill>
              <a:latin typeface="Times New Roman" pitchFamily="18" charset="0"/>
            </a:endParaRPr>
          </a:p>
        </p:txBody>
      </p:sp>
      <p:pic>
        <p:nvPicPr>
          <p:cNvPr id="17" name="Picture 2" descr="child001 - 04 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"/>
            <a:ext cx="1143000" cy="1116013"/>
          </a:xfrm>
          <a:prstGeom prst="rect">
            <a:avLst/>
          </a:prstGeom>
          <a:noFill/>
        </p:spPr>
      </p:pic>
      <p:pic>
        <p:nvPicPr>
          <p:cNvPr id="18" name="Picture 3" descr="child001 - 04 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4065" y="-76200"/>
            <a:ext cx="769937" cy="1219200"/>
          </a:xfrm>
          <a:prstGeom prst="rect">
            <a:avLst/>
          </a:prstGeom>
          <a:noFill/>
        </p:spPr>
      </p:pic>
      <p:sp>
        <p:nvSpPr>
          <p:cNvPr id="20" name="Rectangle 1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686800" cy="457200"/>
          </a:xfrm>
          <a:noFill/>
          <a:ln/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3: CÁC PHÉP TÍNH TRONG TẬP HỢP SỐ TỰ NHIÊN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021"/>
            <a:ext cx="670300" cy="683979"/>
          </a:xfrm>
        </p:spPr>
      </p:pic>
      <p:sp>
        <p:nvSpPr>
          <p:cNvPr id="9" name="TextBox 8"/>
          <p:cNvSpPr txBox="1"/>
          <p:nvPr/>
        </p:nvSpPr>
        <p:spPr>
          <a:xfrm>
            <a:off x="1066800" y="1600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1 890 + 72 645 = 74 535</a:t>
            </a:r>
            <a:endParaRPr lang="en-US" sz="28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172200" y="1600200"/>
            <a:ext cx="2133600" cy="533400"/>
          </a:xfrm>
          <a:prstGeom prst="wedgeRoundRectCallout">
            <a:avLst>
              <a:gd name="adj1" fmla="val -115030"/>
              <a:gd name="adj2" fmla="val 990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6040" y="2430440"/>
            <a:ext cx="145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2413324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2800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1638300" y="2171700"/>
            <a:ext cx="3810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324100" y="2095500"/>
            <a:ext cx="381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3924300" y="224790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43000" y="3048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363 × 2 018 = 732 534</a:t>
            </a:r>
            <a:endParaRPr lang="en-US" sz="2800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6324600" y="2971800"/>
            <a:ext cx="2133600" cy="533400"/>
          </a:xfrm>
          <a:prstGeom prst="wedgeRoundRectCallout">
            <a:avLst>
              <a:gd name="adj1" fmla="val -115030"/>
              <a:gd name="adj2" fmla="val 990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5400" y="3896380"/>
            <a:ext cx="145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13160" y="3879264"/>
            <a:ext cx="113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b="1" dirty="0"/>
          </a:p>
        </p:txBody>
      </p:sp>
      <p:cxnSp>
        <p:nvCxnSpPr>
          <p:cNvPr id="34" name="Straight Arrow Connector 33"/>
          <p:cNvCxnSpPr/>
          <p:nvPr/>
        </p:nvCxnSpPr>
        <p:spPr>
          <a:xfrm rot="16200000" flipH="1">
            <a:off x="1417660" y="3637640"/>
            <a:ext cx="3810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2103460" y="3561440"/>
            <a:ext cx="381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3703660" y="371384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8827" y="1608160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94781" y="2122396"/>
            <a:ext cx="8906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 b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ặ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ộ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s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 d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221679" y="3059057"/>
            <a:ext cx="7683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D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 "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d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 "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952" y="3959775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1381241" y="5807952"/>
            <a:ext cx="2739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363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2018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19953" y="4427976"/>
            <a:ext cx="830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endParaRPr lang="en-US" sz="2800" dirty="0"/>
          </a:p>
        </p:txBody>
      </p:sp>
      <p:sp>
        <p:nvSpPr>
          <p:cNvPr id="39" name="Rectangle 38"/>
          <p:cNvSpPr/>
          <p:nvPr/>
        </p:nvSpPr>
        <p:spPr>
          <a:xfrm>
            <a:off x="1851466" y="5170361"/>
            <a:ext cx="1631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3053685" y="4477782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. b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4330459" y="4528004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ab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3071884" y="5239194"/>
            <a:ext cx="15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6 . a . b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4675557" y="5259901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6ab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3071884" y="5852391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363 . 2018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1" grpId="1" animBg="1"/>
      <p:bldP spid="13" grpId="0"/>
      <p:bldP spid="13" grpId="1"/>
      <p:bldP spid="14" grpId="0"/>
      <p:bldP spid="14" grpId="1"/>
      <p:bldP spid="30" grpId="0"/>
      <p:bldP spid="30" grpId="1"/>
      <p:bldP spid="31" grpId="0" animBg="1"/>
      <p:bldP spid="31" grpId="1" animBg="1"/>
      <p:bldP spid="32" grpId="0"/>
      <p:bldP spid="32" grpId="1"/>
      <p:bldP spid="33" grpId="0"/>
      <p:bldP spid="33" grpId="1"/>
      <p:bldP spid="24" grpId="0"/>
      <p:bldP spid="25" grpId="0"/>
      <p:bldP spid="26" grpId="0"/>
      <p:bldP spid="27" grpId="0"/>
      <p:bldP spid="29" grpId="0"/>
      <p:bldP spid="38" grpId="0"/>
      <p:bldP spid="39" grpId="0"/>
      <p:bldP spid="40" grpId="0"/>
      <p:bldP spid="41" grpId="0"/>
      <p:bldP spid="41" grpId="1"/>
      <p:bldP spid="42" grpId="0"/>
      <p:bldP spid="43" grpId="0"/>
      <p:bldP spid="43" grpId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5897" y="148941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a       +      b    =      c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938" y="1971783"/>
            <a:ext cx="155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0816" y="1997194"/>
            <a:ext cx="155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2753" y="2026752"/>
            <a:ext cx="155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2743200"/>
            <a:ext cx="4263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a       x      b    =      c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114" y="3318000"/>
            <a:ext cx="149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77131" y="3369661"/>
            <a:ext cx="161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27861" y="33872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21855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4" name="Rectangle 12"/>
          <p:cNvSpPr txBox="1">
            <a:spLocks noChangeArrowheads="1"/>
          </p:cNvSpPr>
          <p:nvPr/>
        </p:nvSpPr>
        <p:spPr>
          <a:xfrm>
            <a:off x="-76200" y="174255"/>
            <a:ext cx="8686800" cy="457200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Bài 3: CÁC PHÉP TÍNH TRONG TẬP HỢP SỐ TỰ NHIÊN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0" y="783855"/>
            <a:ext cx="40511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25" y="3916764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75863" y="5790590"/>
            <a:ext cx="2739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363  x  2018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19953" y="4427976"/>
            <a:ext cx="830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719757" y="5170361"/>
            <a:ext cx="1631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2965415" y="4468500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. b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4139134" y="4530055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ab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949305" y="5186073"/>
            <a:ext cx="15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6 . a . b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4482097" y="5201785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6ab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2949305" y="5826894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363 . 2018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3578</Words>
  <Application>Microsoft Office PowerPoint</Application>
  <PresentationFormat>On-screen Show (4:3)</PresentationFormat>
  <Paragraphs>594</Paragraphs>
  <Slides>41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PowerPoint Presentation</vt:lpstr>
      <vt:lpstr>PowerPoint Presentation</vt:lpstr>
      <vt:lpstr>PowerPoint Presentation</vt:lpstr>
      <vt:lpstr>Bài 3: CÁC PHÉP TÍNH TRONG TẬP HỢP SỐ TỰ NHIÊN</vt:lpstr>
      <vt:lpstr>Bài 3: CÁC PHÉP TÍNH TRONG TẬP HỢP SỐ TỰ NHIÊN</vt:lpstr>
      <vt:lpstr>PowerPoint Presentation</vt:lpstr>
      <vt:lpstr>PowerPoint Presentation</vt:lpstr>
      <vt:lpstr>Bài 3: CÁC PHÉP TÍNH TRONG TẬP HỢP SỐ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 – LUẬT CHƠI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KTC</dc:creator>
  <cp:lastModifiedBy>Sky123.Org</cp:lastModifiedBy>
  <cp:revision>75</cp:revision>
  <dcterms:created xsi:type="dcterms:W3CDTF">2021-08-10T02:24:18Z</dcterms:created>
  <dcterms:modified xsi:type="dcterms:W3CDTF">2021-09-17T04:55:47Z</dcterms:modified>
</cp:coreProperties>
</file>